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0" r:id="rId5"/>
    <p:sldId id="265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1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6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6DB1-2CDD-48D1-A7E2-EE71D38BE2B7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DB7C-82AF-46F4-8322-0995FEB7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414" y="2286000"/>
            <a:ext cx="70783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Poetry Final Practice: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Images and Lyrics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51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P Lang\visual analysis\boston marathon sneaker 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22990"/>
            <a:ext cx="492694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5454" y="956842"/>
            <a:ext cx="38222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Recently, this image, containing sneakers from actual Boston Marathon runners, appeared online with the message, “We will finish the race.”  What literary device is at work?</a:t>
            </a:r>
          </a:p>
          <a:p>
            <a:endParaRPr lang="en-US" sz="2800" dirty="0"/>
          </a:p>
          <a:p>
            <a:pPr marL="342900" indent="-342900">
              <a:buAutoNum type="alphaUcPeriod"/>
            </a:pPr>
            <a:r>
              <a:rPr lang="en-US" sz="2800" dirty="0" smtClean="0"/>
              <a:t>Hyperbole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Personification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Symbol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onomatopoeia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688093" y="19665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92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edia.jsonline.com/images/26283990-mjs_infa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0" y="19664"/>
            <a:ext cx="3748549" cy="6838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4800" y="145367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device is most at work in  this ad, run to inform parents of the dangers of letting babies sleep in the bed with them?</a:t>
            </a:r>
          </a:p>
          <a:p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Hyperbole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Irony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symbol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flashback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154693" y="21967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00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24811"/>
          <a:stretch/>
        </p:blipFill>
        <p:spPr bwMode="auto">
          <a:xfrm>
            <a:off x="1066800" y="147484"/>
            <a:ext cx="674492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7244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the placement of the Burger King sign with the Miami Heart Institute sign.  What device is at work?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Onomatopoeia		B.  Symbol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Simile			D.  Irony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40757" y="3826553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87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3269673"/>
            <a:ext cx="8420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 2012 Tim Burton/Disney movie, a young boy is devastated when his dog is hit by a car.  </a:t>
            </a:r>
            <a:r>
              <a:rPr lang="en-US" sz="2800" dirty="0" smtClean="0"/>
              <a:t>For</a:t>
            </a:r>
            <a:r>
              <a:rPr lang="en-US" sz="2800" dirty="0" smtClean="0"/>
              <a:t> </a:t>
            </a:r>
            <a:r>
              <a:rPr lang="en-US" sz="2800" dirty="0" smtClean="0"/>
              <a:t>his science project, he attempts to bring the dog back to life.  What literary device is at work?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  allusion	</a:t>
            </a:r>
          </a:p>
          <a:p>
            <a:r>
              <a:rPr lang="en-US" sz="2800" dirty="0" smtClean="0"/>
              <a:t>B.  Flashback</a:t>
            </a:r>
          </a:p>
          <a:p>
            <a:pPr marL="514350" indent="-514350">
              <a:buAutoNum type="alphaUcPeriod" startAt="3"/>
            </a:pPr>
            <a:r>
              <a:rPr lang="en-US" sz="2800" dirty="0" smtClean="0"/>
              <a:t>Symbol	</a:t>
            </a:r>
          </a:p>
          <a:p>
            <a:pPr marL="514350" indent="-514350">
              <a:buAutoNum type="alphaUcPeriod" startAt="3"/>
            </a:pPr>
            <a:r>
              <a:rPr lang="en-US" sz="2800" dirty="0" smtClean="0"/>
              <a:t>irony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477000" y="45720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www.filmofilia.com/wp-content/uploads/2011/10/Frankenween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b="35446"/>
          <a:stretch/>
        </p:blipFill>
        <p:spPr bwMode="auto">
          <a:xfrm>
            <a:off x="990600" y="152400"/>
            <a:ext cx="7315200" cy="30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43" y="2346343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44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k-state.edu/english/nelp/childlit/1930s/bourke-whi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413"/>
            <a:ext cx="5943600" cy="450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4513252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picture was taken after a Louisiana flood in 1937.  What device is most evident?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Symbol		B. Metaphor</a:t>
            </a:r>
          </a:p>
          <a:p>
            <a:r>
              <a:rPr lang="en-US" sz="2800" dirty="0" smtClean="0"/>
              <a:t>C. Hyperbole</a:t>
            </a:r>
            <a:r>
              <a:rPr lang="en-US" sz="2800" dirty="0"/>
              <a:t>	</a:t>
            </a:r>
            <a:r>
              <a:rPr lang="en-US" sz="2800" dirty="0" smtClean="0"/>
              <a:t>D. Juxtaposition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356825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010297">
            <a:off x="6030004" y="5225562"/>
            <a:ext cx="22863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Jeopardy 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Level!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59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From an MC Lars </a:t>
            </a:r>
            <a:r>
              <a:rPr lang="en-US" sz="2400" dirty="0" smtClean="0"/>
              <a:t>song:</a:t>
            </a:r>
            <a:endParaRPr lang="en-US" sz="2400" dirty="0"/>
          </a:p>
          <a:p>
            <a:r>
              <a:rPr lang="en-US" sz="2400" dirty="0"/>
              <a:t>I miss </a:t>
            </a:r>
            <a:r>
              <a:rPr lang="en-US" sz="2400" b="1" dirty="0">
                <a:solidFill>
                  <a:srgbClr val="0070C0"/>
                </a:solidFill>
              </a:rPr>
              <a:t>Lenore</a:t>
            </a:r>
            <a:r>
              <a:rPr lang="en-US" sz="2400" dirty="0"/>
              <a:t>, my Annabel Lee, taken by angels from </a:t>
            </a:r>
            <a:r>
              <a:rPr lang="en-US" sz="2400" dirty="0" err="1" smtClean="0"/>
              <a:t>me.Alone</a:t>
            </a:r>
            <a:r>
              <a:rPr lang="en-US" sz="2400" dirty="0" smtClean="0"/>
              <a:t> </a:t>
            </a:r>
            <a:r>
              <a:rPr lang="en-US" sz="2400" dirty="0"/>
              <a:t>with books (hey that's me!), harbinger of death visiting me.</a:t>
            </a:r>
            <a:br>
              <a:rPr lang="en-US" sz="2400" dirty="0"/>
            </a:br>
            <a:r>
              <a:rPr lang="en-US" sz="2400" dirty="0"/>
              <a:t>I said, "Can I help you, evil prophet? If you got a problem, look, I'll solve it</a:t>
            </a:r>
            <a:r>
              <a:rPr lang="en-US" sz="2400" dirty="0" smtClean="0"/>
              <a:t>.“ He </a:t>
            </a:r>
            <a:r>
              <a:rPr lang="en-US" sz="2400" dirty="0"/>
              <a:t>checked my hook, DJ revolved it, </a:t>
            </a:r>
            <a:r>
              <a:rPr lang="en-US" sz="2400" b="1" dirty="0">
                <a:solidFill>
                  <a:srgbClr val="0070C0"/>
                </a:solidFill>
              </a:rPr>
              <a:t>perched on Pallas</a:t>
            </a:r>
            <a:r>
              <a:rPr lang="en-US" sz="2400" dirty="0"/>
              <a:t>, chalice dropped it</a:t>
            </a:r>
            <a:r>
              <a:rPr lang="en-US" sz="2400" dirty="0" smtClean="0"/>
              <a:t>. "</a:t>
            </a:r>
            <a:r>
              <a:rPr lang="en-US" sz="2400" dirty="0"/>
              <a:t>Tell me sir, please, if you can. Am I good or evil </a:t>
            </a:r>
            <a:r>
              <a:rPr lang="en-US" sz="2400" dirty="0" smtClean="0"/>
              <a:t>man? What </a:t>
            </a:r>
            <a:r>
              <a:rPr lang="en-US" sz="2400" dirty="0"/>
              <a:t>can I say, what can I do, when will I be rid of you?"</a:t>
            </a:r>
            <a:br>
              <a:rPr lang="en-US" sz="2400" dirty="0"/>
            </a:br>
            <a:r>
              <a:rPr lang="en-US" sz="2400" b="1" dirty="0">
                <a:solidFill>
                  <a:srgbClr val="0070C0"/>
                </a:solidFill>
              </a:rPr>
              <a:t>"Nevermore," </a:t>
            </a:r>
            <a:r>
              <a:rPr lang="en-US" sz="2400" b="1" dirty="0" err="1">
                <a:solidFill>
                  <a:srgbClr val="0070C0"/>
                </a:solidFill>
              </a:rPr>
              <a:t>quothe</a:t>
            </a:r>
            <a:r>
              <a:rPr lang="en-US" sz="2400" b="1" dirty="0">
                <a:solidFill>
                  <a:srgbClr val="0070C0"/>
                </a:solidFill>
              </a:rPr>
              <a:t> he at me</a:t>
            </a:r>
            <a:r>
              <a:rPr lang="en-US" sz="2400" dirty="0"/>
              <a:t>, hating on this fresh MC,</a:t>
            </a:r>
            <a:br>
              <a:rPr lang="en-US" sz="2400" dirty="0"/>
            </a:br>
            <a:r>
              <a:rPr lang="en-US" sz="2400" dirty="0"/>
              <a:t>Satanic </a:t>
            </a:r>
            <a:r>
              <a:rPr lang="en-US" sz="2400" b="1" dirty="0">
                <a:solidFill>
                  <a:srgbClr val="0070C0"/>
                </a:solidFill>
              </a:rPr>
              <a:t>raven</a:t>
            </a:r>
            <a:r>
              <a:rPr lang="en-US" sz="2400" dirty="0"/>
              <a:t>, Niche glee, killing me softly like the </a:t>
            </a:r>
            <a:r>
              <a:rPr lang="en-US" sz="2400" dirty="0" err="1"/>
              <a:t>Fugees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800" dirty="0" smtClean="0"/>
              <a:t>The blue sections exhibit which literary device?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Metaphor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Allusion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Foreshadow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Alliteration</a:t>
            </a:r>
          </a:p>
          <a:p>
            <a:endParaRPr lang="en-US" sz="2400" dirty="0" smtClean="0"/>
          </a:p>
          <a:p>
            <a:pPr marL="457200" indent="-457200">
              <a:buAutoNum type="alphaUcPeriod"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774987" y="350520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30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the lyrics from the Jay-Z song “Most Kings” and identify the literary device:</a:t>
            </a:r>
          </a:p>
          <a:p>
            <a:endParaRPr lang="en-US" sz="2800" dirty="0"/>
          </a:p>
          <a:p>
            <a:r>
              <a:rPr lang="en-US" sz="2800" dirty="0" smtClean="0"/>
              <a:t>“Everybody </a:t>
            </a:r>
            <a:r>
              <a:rPr lang="en-US" sz="2800" dirty="0"/>
              <a:t>want to be the king till shots </a:t>
            </a:r>
            <a:r>
              <a:rPr lang="en-US" sz="2800" dirty="0" smtClean="0"/>
              <a:t>ring…”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A.  Simile	</a:t>
            </a:r>
          </a:p>
          <a:p>
            <a:pPr marL="342900" indent="-342900">
              <a:buAutoNum type="alphaUcPeriod" startAt="2"/>
            </a:pPr>
            <a:r>
              <a:rPr lang="en-US" sz="2800" dirty="0" smtClean="0"/>
              <a:t>Assonance</a:t>
            </a:r>
          </a:p>
          <a:p>
            <a:pPr marL="342900" indent="-342900">
              <a:buAutoNum type="alphaUcPeriod" startAt="2"/>
            </a:pPr>
            <a:r>
              <a:rPr lang="en-US" sz="2800" dirty="0" smtClean="0"/>
              <a:t>Personification</a:t>
            </a:r>
          </a:p>
          <a:p>
            <a:pPr marL="342900" indent="-342900">
              <a:buAutoNum type="alphaUcPeriod" startAt="2"/>
            </a:pPr>
            <a:r>
              <a:rPr lang="en-US" sz="2800" dirty="0" smtClean="0"/>
              <a:t>Metaphor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35393" y="610051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79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241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REMAR, COLLEEN</dc:creator>
  <cp:lastModifiedBy>REMAR, COLLEEN</cp:lastModifiedBy>
  <cp:revision>8</cp:revision>
  <dcterms:created xsi:type="dcterms:W3CDTF">2013-04-29T14:14:45Z</dcterms:created>
  <dcterms:modified xsi:type="dcterms:W3CDTF">2014-03-25T11:09:28Z</dcterms:modified>
</cp:coreProperties>
</file>